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415"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96B718-49F0-46CE-AC3E-36CC785C9A0D}" type="datetimeFigureOut">
              <a:rPr lang="en-US" smtClean="0"/>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8C420A9-5A4E-4BD8-AB5B-6EE8D623B36D}" type="slidenum">
              <a:rPr lang="en-US" smtClean="0"/>
              <a:t>‹#›</a:t>
            </a:fld>
            <a:endParaRPr lang="en-US" dirty="0"/>
          </a:p>
        </p:txBody>
      </p:sp>
    </p:spTree>
    <p:extLst>
      <p:ext uri="{BB962C8B-B14F-4D97-AF65-F5344CB8AC3E}">
        <p14:creationId xmlns:p14="http://schemas.microsoft.com/office/powerpoint/2010/main" val="2066974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96B718-49F0-46CE-AC3E-36CC785C9A0D}" type="datetimeFigureOut">
              <a:rPr lang="en-US" smtClean="0"/>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C420A9-5A4E-4BD8-AB5B-6EE8D623B36D}" type="slidenum">
              <a:rPr lang="en-US" smtClean="0"/>
              <a:t>‹#›</a:t>
            </a:fld>
            <a:endParaRPr lang="en-US" dirty="0"/>
          </a:p>
        </p:txBody>
      </p:sp>
    </p:spTree>
    <p:extLst>
      <p:ext uri="{BB962C8B-B14F-4D97-AF65-F5344CB8AC3E}">
        <p14:creationId xmlns:p14="http://schemas.microsoft.com/office/powerpoint/2010/main" val="2454865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96B718-49F0-46CE-AC3E-36CC785C9A0D}" type="datetimeFigureOut">
              <a:rPr lang="en-US" smtClean="0"/>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C420A9-5A4E-4BD8-AB5B-6EE8D623B36D}" type="slidenum">
              <a:rPr lang="en-US" smtClean="0"/>
              <a:t>‹#›</a:t>
            </a:fld>
            <a:endParaRPr lang="en-US" dirty="0"/>
          </a:p>
        </p:txBody>
      </p:sp>
    </p:spTree>
    <p:extLst>
      <p:ext uri="{BB962C8B-B14F-4D97-AF65-F5344CB8AC3E}">
        <p14:creationId xmlns:p14="http://schemas.microsoft.com/office/powerpoint/2010/main" val="394615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96B718-49F0-46CE-AC3E-36CC785C9A0D}" type="datetimeFigureOut">
              <a:rPr lang="en-US" smtClean="0"/>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C420A9-5A4E-4BD8-AB5B-6EE8D623B36D}" type="slidenum">
              <a:rPr lang="en-US" smtClean="0"/>
              <a:t>‹#›</a:t>
            </a:fld>
            <a:endParaRPr lang="en-US" dirty="0"/>
          </a:p>
        </p:txBody>
      </p:sp>
    </p:spTree>
    <p:extLst>
      <p:ext uri="{BB962C8B-B14F-4D97-AF65-F5344CB8AC3E}">
        <p14:creationId xmlns:p14="http://schemas.microsoft.com/office/powerpoint/2010/main" val="373291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1996B718-49F0-46CE-AC3E-36CC785C9A0D}" type="datetimeFigureOut">
              <a:rPr lang="en-US" smtClean="0"/>
              <a:t>6/19/2023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8C420A9-5A4E-4BD8-AB5B-6EE8D623B36D}" type="slidenum">
              <a:rPr lang="en-US" smtClean="0"/>
              <a:t>‹#›</a:t>
            </a:fld>
            <a:endParaRPr lang="en-US" dirty="0"/>
          </a:p>
        </p:txBody>
      </p:sp>
    </p:spTree>
    <p:extLst>
      <p:ext uri="{BB962C8B-B14F-4D97-AF65-F5344CB8AC3E}">
        <p14:creationId xmlns:p14="http://schemas.microsoft.com/office/powerpoint/2010/main" val="3013880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96B718-49F0-46CE-AC3E-36CC785C9A0D}" type="datetimeFigureOut">
              <a:rPr lang="en-US" smtClean="0"/>
              <a:t>6/19/2023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C420A9-5A4E-4BD8-AB5B-6EE8D623B36D}" type="slidenum">
              <a:rPr lang="en-US" smtClean="0"/>
              <a:t>‹#›</a:t>
            </a:fld>
            <a:endParaRPr lang="en-US" dirty="0"/>
          </a:p>
        </p:txBody>
      </p:sp>
    </p:spTree>
    <p:extLst>
      <p:ext uri="{BB962C8B-B14F-4D97-AF65-F5344CB8AC3E}">
        <p14:creationId xmlns:p14="http://schemas.microsoft.com/office/powerpoint/2010/main" val="3995316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96B718-49F0-46CE-AC3E-36CC785C9A0D}" type="datetimeFigureOut">
              <a:rPr lang="en-US" smtClean="0"/>
              <a:t>6/19/2023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8C420A9-5A4E-4BD8-AB5B-6EE8D623B36D}" type="slidenum">
              <a:rPr lang="en-US" smtClean="0"/>
              <a:t>‹#›</a:t>
            </a:fld>
            <a:endParaRPr lang="en-US" dirty="0"/>
          </a:p>
        </p:txBody>
      </p:sp>
    </p:spTree>
    <p:extLst>
      <p:ext uri="{BB962C8B-B14F-4D97-AF65-F5344CB8AC3E}">
        <p14:creationId xmlns:p14="http://schemas.microsoft.com/office/powerpoint/2010/main" val="2876123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96B718-49F0-46CE-AC3E-36CC785C9A0D}" type="datetimeFigureOut">
              <a:rPr lang="en-US" smtClean="0"/>
              <a:t>6/19/2023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8C420A9-5A4E-4BD8-AB5B-6EE8D623B36D}" type="slidenum">
              <a:rPr lang="en-US" smtClean="0"/>
              <a:t>‹#›</a:t>
            </a:fld>
            <a:endParaRPr lang="en-US" dirty="0"/>
          </a:p>
        </p:txBody>
      </p:sp>
    </p:spTree>
    <p:extLst>
      <p:ext uri="{BB962C8B-B14F-4D97-AF65-F5344CB8AC3E}">
        <p14:creationId xmlns:p14="http://schemas.microsoft.com/office/powerpoint/2010/main" val="2102350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96B718-49F0-46CE-AC3E-36CC785C9A0D}" type="datetimeFigureOut">
              <a:rPr lang="en-US" smtClean="0"/>
              <a:t>6/19/2023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8C420A9-5A4E-4BD8-AB5B-6EE8D623B36D}" type="slidenum">
              <a:rPr lang="en-US" smtClean="0"/>
              <a:t>‹#›</a:t>
            </a:fld>
            <a:endParaRPr lang="en-US" dirty="0"/>
          </a:p>
        </p:txBody>
      </p:sp>
    </p:spTree>
    <p:extLst>
      <p:ext uri="{BB962C8B-B14F-4D97-AF65-F5344CB8AC3E}">
        <p14:creationId xmlns:p14="http://schemas.microsoft.com/office/powerpoint/2010/main" val="3827549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96B718-49F0-46CE-AC3E-36CC785C9A0D}" type="datetimeFigureOut">
              <a:rPr lang="en-US" smtClean="0"/>
              <a:t>6/19/2023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8C420A9-5A4E-4BD8-AB5B-6EE8D623B36D}" type="slidenum">
              <a:rPr lang="en-US" smtClean="0"/>
              <a:t>‹#›</a:t>
            </a:fld>
            <a:endParaRPr lang="en-US" dirty="0"/>
          </a:p>
        </p:txBody>
      </p:sp>
    </p:spTree>
    <p:extLst>
      <p:ext uri="{BB962C8B-B14F-4D97-AF65-F5344CB8AC3E}">
        <p14:creationId xmlns:p14="http://schemas.microsoft.com/office/powerpoint/2010/main" val="1867814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96B718-49F0-46CE-AC3E-36CC785C9A0D}" type="datetimeFigureOut">
              <a:rPr lang="en-US" smtClean="0"/>
              <a:t>6/19/2023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8C420A9-5A4E-4BD8-AB5B-6EE8D623B36D}" type="slidenum">
              <a:rPr lang="en-US" smtClean="0"/>
              <a:t>‹#›</a:t>
            </a:fld>
            <a:endParaRPr lang="en-US" dirty="0"/>
          </a:p>
        </p:txBody>
      </p:sp>
    </p:spTree>
    <p:extLst>
      <p:ext uri="{BB962C8B-B14F-4D97-AF65-F5344CB8AC3E}">
        <p14:creationId xmlns:p14="http://schemas.microsoft.com/office/powerpoint/2010/main" val="1814447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996B718-49F0-46CE-AC3E-36CC785C9A0D}" type="datetimeFigureOut">
              <a:rPr lang="en-US" smtClean="0"/>
              <a:t>6/19/2023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8C420A9-5A4E-4BD8-AB5B-6EE8D623B36D}" type="slidenum">
              <a:rPr lang="en-US" smtClean="0"/>
              <a:t>‹#›</a:t>
            </a:fld>
            <a:endParaRPr lang="en-US" dirty="0"/>
          </a:p>
        </p:txBody>
      </p:sp>
    </p:spTree>
    <p:extLst>
      <p:ext uri="{BB962C8B-B14F-4D97-AF65-F5344CB8AC3E}">
        <p14:creationId xmlns:p14="http://schemas.microsoft.com/office/powerpoint/2010/main" val="37253553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knn-algorithm-and-implementation-from-scratch-b9f9b739c02e" TargetMode="External"/><Relationship Id="rId2" Type="http://schemas.openxmlformats.org/officeDocument/2006/relationships/hyperlink" Target="https://opencv-python-tutroals.readthedocs.io/en/latest/py_tutorials/py_objdetect/py_face_detection/py_face_detection.html" TargetMode="External"/><Relationship Id="rId1" Type="http://schemas.openxmlformats.org/officeDocument/2006/relationships/slideLayout" Target="../slideLayouts/slideLayout2.xml"/><Relationship Id="rId4" Type="http://schemas.openxmlformats.org/officeDocument/2006/relationships/hyperlink" Target="https://scikit-learn.or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cs.toronto.edu/~ranzato/publications/taigman_cvpr14.pdf" TargetMode="External"/><Relationship Id="rId2" Type="http://schemas.openxmlformats.org/officeDocument/2006/relationships/hyperlink" Target="https://github.com/python-pillow/Pillowhttps:/github.com/python-pillow/Pillow" TargetMode="External"/><Relationship Id="rId1" Type="http://schemas.openxmlformats.org/officeDocument/2006/relationships/slideLayout" Target="../slideLayouts/slideLayout2.xml"/><Relationship Id="rId4" Type="http://schemas.openxmlformats.org/officeDocument/2006/relationships/hyperlink" Target="https://arxiv.org/abs/1503.0383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38F00-5270-50C5-DD0D-B35F56BA73B9}"/>
              </a:ext>
            </a:extLst>
          </p:cNvPr>
          <p:cNvSpPr>
            <a:spLocks noGrp="1"/>
          </p:cNvSpPr>
          <p:nvPr>
            <p:ph type="ctrTitle"/>
          </p:nvPr>
        </p:nvSpPr>
        <p:spPr/>
        <p:txBody>
          <a:bodyPr/>
          <a:lstStyle/>
          <a:p>
            <a:pPr algn="ctr"/>
            <a:r>
              <a:rPr lang="en-US" sz="3600" kern="100" dirty="0">
                <a:effectLst/>
                <a:latin typeface="Times New Roman" panose="02020603050405020304" pitchFamily="18" charset="0"/>
                <a:ea typeface="Calibri" panose="020F0502020204030204" pitchFamily="34" charset="0"/>
                <a:cs typeface="Times New Roman" panose="02020603050405020304" pitchFamily="18" charset="0"/>
              </a:rPr>
              <a:t>FACE RECOGNITION USING KNN &amp; OPENCV</a:t>
            </a:r>
            <a:br>
              <a:rPr lang="en-US" sz="36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3600" kern="100" dirty="0">
                <a:effectLst/>
                <a:latin typeface="Times New Roman" panose="02020603050405020304" pitchFamily="18" charset="0"/>
                <a:ea typeface="Calibri" panose="020F0502020204030204" pitchFamily="34" charset="0"/>
                <a:cs typeface="Times New Roman" panose="02020603050405020304" pitchFamily="18" charset="0"/>
              </a:rPr>
              <a:t>Final Project of MACHINE LEARNING</a:t>
            </a:r>
            <a:br>
              <a:rPr lang="en-US" sz="3600"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0365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2385-6033-10AD-AB35-590E2AD79A93}"/>
              </a:ext>
            </a:extLst>
          </p:cNvPr>
          <p:cNvSpPr>
            <a:spLocks noGrp="1"/>
          </p:cNvSpPr>
          <p:nvPr>
            <p:ph type="title"/>
          </p:nvPr>
        </p:nvSpPr>
        <p:spPr>
          <a:xfrm>
            <a:off x="1069848" y="85857"/>
            <a:ext cx="10058400" cy="1609344"/>
          </a:xfrm>
        </p:spPr>
        <p:txBody>
          <a:bodyPr/>
          <a:lstStyle/>
          <a:p>
            <a:pPr algn="ctr"/>
            <a:r>
              <a:rPr lang="en-US" dirty="0"/>
              <a:t>Results/Simulations</a:t>
            </a:r>
          </a:p>
        </p:txBody>
      </p:sp>
      <p:sp>
        <p:nvSpPr>
          <p:cNvPr id="3" name="Content Placeholder 2">
            <a:extLst>
              <a:ext uri="{FF2B5EF4-FFF2-40B4-BE49-F238E27FC236}">
                <a16:creationId xmlns:a16="http://schemas.microsoft.com/office/drawing/2014/main" id="{554B1854-F7F7-C7E6-AE2E-FAE250765FD7}"/>
              </a:ext>
            </a:extLst>
          </p:cNvPr>
          <p:cNvSpPr>
            <a:spLocks noGrp="1"/>
          </p:cNvSpPr>
          <p:nvPr>
            <p:ph idx="1"/>
          </p:nvPr>
        </p:nvSpPr>
        <p:spPr>
          <a:xfrm>
            <a:off x="95063" y="1189755"/>
            <a:ext cx="10058400" cy="4050792"/>
          </a:xfrm>
        </p:spPr>
        <p:txBody>
          <a:bodyPr/>
          <a:lstStyle/>
          <a:p>
            <a:r>
              <a:rPr lang="en-US" dirty="0"/>
              <a:t>ADDING FACES:</a:t>
            </a:r>
          </a:p>
        </p:txBody>
      </p:sp>
      <p:pic>
        <p:nvPicPr>
          <p:cNvPr id="17" name="Picture 16">
            <a:extLst>
              <a:ext uri="{FF2B5EF4-FFF2-40B4-BE49-F238E27FC236}">
                <a16:creationId xmlns:a16="http://schemas.microsoft.com/office/drawing/2014/main" id="{CCBDAB46-2958-F8C3-3DE4-E9C89538A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268308"/>
            <a:ext cx="6111667" cy="3816608"/>
          </a:xfrm>
          <a:prstGeom prst="rect">
            <a:avLst/>
          </a:prstGeom>
        </p:spPr>
      </p:pic>
      <p:pic>
        <p:nvPicPr>
          <p:cNvPr id="19" name="Picture 18">
            <a:extLst>
              <a:ext uri="{FF2B5EF4-FFF2-40B4-BE49-F238E27FC236}">
                <a16:creationId xmlns:a16="http://schemas.microsoft.com/office/drawing/2014/main" id="{F45BBF8B-2A76-DC50-CEE5-0D243E277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666" y="2268308"/>
            <a:ext cx="6111665" cy="3816608"/>
          </a:xfrm>
          <a:prstGeom prst="rect">
            <a:avLst/>
          </a:prstGeom>
        </p:spPr>
      </p:pic>
    </p:spTree>
    <p:extLst>
      <p:ext uri="{BB962C8B-B14F-4D97-AF65-F5344CB8AC3E}">
        <p14:creationId xmlns:p14="http://schemas.microsoft.com/office/powerpoint/2010/main" val="1825000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2385-6033-10AD-AB35-590E2AD79A93}"/>
              </a:ext>
            </a:extLst>
          </p:cNvPr>
          <p:cNvSpPr>
            <a:spLocks noGrp="1"/>
          </p:cNvSpPr>
          <p:nvPr>
            <p:ph type="title"/>
          </p:nvPr>
        </p:nvSpPr>
        <p:spPr/>
        <p:txBody>
          <a:bodyPr/>
          <a:lstStyle/>
          <a:p>
            <a:pPr algn="ctr"/>
            <a:r>
              <a:rPr lang="en-US" dirty="0"/>
              <a:t>Results/Simulations</a:t>
            </a:r>
          </a:p>
        </p:txBody>
      </p:sp>
      <p:sp>
        <p:nvSpPr>
          <p:cNvPr id="3" name="Content Placeholder 2">
            <a:extLst>
              <a:ext uri="{FF2B5EF4-FFF2-40B4-BE49-F238E27FC236}">
                <a16:creationId xmlns:a16="http://schemas.microsoft.com/office/drawing/2014/main" id="{554B1854-F7F7-C7E6-AE2E-FAE250765FD7}"/>
              </a:ext>
            </a:extLst>
          </p:cNvPr>
          <p:cNvSpPr>
            <a:spLocks noGrp="1"/>
          </p:cNvSpPr>
          <p:nvPr>
            <p:ph idx="1"/>
          </p:nvPr>
        </p:nvSpPr>
        <p:spPr/>
        <p:txBody>
          <a:bodyPr/>
          <a:lstStyle/>
          <a:p>
            <a:r>
              <a:rPr lang="en-US" dirty="0"/>
              <a:t>ADDING FACES:</a:t>
            </a:r>
          </a:p>
        </p:txBody>
      </p:sp>
      <p:pic>
        <p:nvPicPr>
          <p:cNvPr id="9" name="Picture 8">
            <a:extLst>
              <a:ext uri="{FF2B5EF4-FFF2-40B4-BE49-F238E27FC236}">
                <a16:creationId xmlns:a16="http://schemas.microsoft.com/office/drawing/2014/main" id="{165328B3-D30C-4783-D09D-77456391A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26" y="2658100"/>
            <a:ext cx="5944430" cy="3715268"/>
          </a:xfrm>
          <a:prstGeom prst="rect">
            <a:avLst/>
          </a:prstGeom>
        </p:spPr>
      </p:pic>
      <p:pic>
        <p:nvPicPr>
          <p:cNvPr id="11" name="Picture 10">
            <a:extLst>
              <a:ext uri="{FF2B5EF4-FFF2-40B4-BE49-F238E27FC236}">
                <a16:creationId xmlns:a16="http://schemas.microsoft.com/office/drawing/2014/main" id="{18364147-18A4-843F-E74E-8C5834C35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58100"/>
            <a:ext cx="5944430" cy="3715268"/>
          </a:xfrm>
          <a:prstGeom prst="rect">
            <a:avLst/>
          </a:prstGeom>
        </p:spPr>
      </p:pic>
    </p:spTree>
    <p:extLst>
      <p:ext uri="{BB962C8B-B14F-4D97-AF65-F5344CB8AC3E}">
        <p14:creationId xmlns:p14="http://schemas.microsoft.com/office/powerpoint/2010/main" val="143578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2385-6033-10AD-AB35-590E2AD79A93}"/>
              </a:ext>
            </a:extLst>
          </p:cNvPr>
          <p:cNvSpPr>
            <a:spLocks noGrp="1"/>
          </p:cNvSpPr>
          <p:nvPr>
            <p:ph type="title"/>
          </p:nvPr>
        </p:nvSpPr>
        <p:spPr/>
        <p:txBody>
          <a:bodyPr/>
          <a:lstStyle/>
          <a:p>
            <a:pPr algn="ctr"/>
            <a:r>
              <a:rPr lang="en-US" dirty="0"/>
              <a:t>Results/Simulations</a:t>
            </a:r>
          </a:p>
        </p:txBody>
      </p:sp>
      <p:sp>
        <p:nvSpPr>
          <p:cNvPr id="3" name="Content Placeholder 2">
            <a:extLst>
              <a:ext uri="{FF2B5EF4-FFF2-40B4-BE49-F238E27FC236}">
                <a16:creationId xmlns:a16="http://schemas.microsoft.com/office/drawing/2014/main" id="{554B1854-F7F7-C7E6-AE2E-FAE250765FD7}"/>
              </a:ext>
            </a:extLst>
          </p:cNvPr>
          <p:cNvSpPr>
            <a:spLocks noGrp="1"/>
          </p:cNvSpPr>
          <p:nvPr>
            <p:ph idx="1"/>
          </p:nvPr>
        </p:nvSpPr>
        <p:spPr>
          <a:xfrm>
            <a:off x="496270" y="1614332"/>
            <a:ext cx="10058400" cy="4050792"/>
          </a:xfrm>
        </p:spPr>
        <p:txBody>
          <a:bodyPr/>
          <a:lstStyle/>
          <a:p>
            <a:r>
              <a:rPr lang="en-US" dirty="0"/>
              <a:t>RECOGNIZING:</a:t>
            </a:r>
          </a:p>
        </p:txBody>
      </p:sp>
      <p:pic>
        <p:nvPicPr>
          <p:cNvPr id="5" name="Picture 4">
            <a:extLst>
              <a:ext uri="{FF2B5EF4-FFF2-40B4-BE49-F238E27FC236}">
                <a16:creationId xmlns:a16="http://schemas.microsoft.com/office/drawing/2014/main" id="{42E0C8A3-057C-1AD6-CA0B-DB7763DB5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86610"/>
            <a:ext cx="5782574" cy="3611097"/>
          </a:xfrm>
          <a:prstGeom prst="rect">
            <a:avLst/>
          </a:prstGeom>
        </p:spPr>
      </p:pic>
      <p:pic>
        <p:nvPicPr>
          <p:cNvPr id="7" name="Picture 6">
            <a:extLst>
              <a:ext uri="{FF2B5EF4-FFF2-40B4-BE49-F238E27FC236}">
                <a16:creationId xmlns:a16="http://schemas.microsoft.com/office/drawing/2014/main" id="{AA5F2E06-CB3A-F718-39A7-F96B5A685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60" y="2606430"/>
            <a:ext cx="5634505" cy="3571455"/>
          </a:xfrm>
          <a:prstGeom prst="rect">
            <a:avLst/>
          </a:prstGeom>
        </p:spPr>
      </p:pic>
    </p:spTree>
    <p:extLst>
      <p:ext uri="{BB962C8B-B14F-4D97-AF65-F5344CB8AC3E}">
        <p14:creationId xmlns:p14="http://schemas.microsoft.com/office/powerpoint/2010/main" val="3892801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2385-6033-10AD-AB35-590E2AD79A93}"/>
              </a:ext>
            </a:extLst>
          </p:cNvPr>
          <p:cNvSpPr>
            <a:spLocks noGrp="1"/>
          </p:cNvSpPr>
          <p:nvPr>
            <p:ph type="title"/>
          </p:nvPr>
        </p:nvSpPr>
        <p:spPr>
          <a:xfrm>
            <a:off x="1066800" y="105070"/>
            <a:ext cx="10058400" cy="1609344"/>
          </a:xfrm>
        </p:spPr>
        <p:txBody>
          <a:bodyPr/>
          <a:lstStyle/>
          <a:p>
            <a:pPr algn="ctr"/>
            <a:r>
              <a:rPr lang="en-US" dirty="0"/>
              <a:t>Results/Simulations</a:t>
            </a:r>
          </a:p>
        </p:txBody>
      </p:sp>
      <p:sp>
        <p:nvSpPr>
          <p:cNvPr id="3" name="Content Placeholder 2">
            <a:extLst>
              <a:ext uri="{FF2B5EF4-FFF2-40B4-BE49-F238E27FC236}">
                <a16:creationId xmlns:a16="http://schemas.microsoft.com/office/drawing/2014/main" id="{554B1854-F7F7-C7E6-AE2E-FAE250765FD7}"/>
              </a:ext>
            </a:extLst>
          </p:cNvPr>
          <p:cNvSpPr>
            <a:spLocks noGrp="1"/>
          </p:cNvSpPr>
          <p:nvPr>
            <p:ph idx="1"/>
          </p:nvPr>
        </p:nvSpPr>
        <p:spPr>
          <a:xfrm>
            <a:off x="133961" y="1252023"/>
            <a:ext cx="10058400" cy="4050792"/>
          </a:xfrm>
        </p:spPr>
        <p:txBody>
          <a:bodyPr/>
          <a:lstStyle/>
          <a:p>
            <a:r>
              <a:rPr lang="en-US" dirty="0"/>
              <a:t>RECOGNIZING:</a:t>
            </a:r>
          </a:p>
        </p:txBody>
      </p:sp>
      <p:pic>
        <p:nvPicPr>
          <p:cNvPr id="6" name="Picture 5">
            <a:extLst>
              <a:ext uri="{FF2B5EF4-FFF2-40B4-BE49-F238E27FC236}">
                <a16:creationId xmlns:a16="http://schemas.microsoft.com/office/drawing/2014/main" id="{44240A3D-8496-B2AB-DA9A-EA0BE8795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407" y="1252023"/>
            <a:ext cx="8831760" cy="5515250"/>
          </a:xfrm>
          <a:prstGeom prst="rect">
            <a:avLst/>
          </a:prstGeom>
        </p:spPr>
      </p:pic>
    </p:spTree>
    <p:extLst>
      <p:ext uri="{BB962C8B-B14F-4D97-AF65-F5344CB8AC3E}">
        <p14:creationId xmlns:p14="http://schemas.microsoft.com/office/powerpoint/2010/main" val="3058958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2385-6033-10AD-AB35-590E2AD79A93}"/>
              </a:ext>
            </a:extLst>
          </p:cNvPr>
          <p:cNvSpPr>
            <a:spLocks noGrp="1"/>
          </p:cNvSpPr>
          <p:nvPr>
            <p:ph type="title"/>
          </p:nvPr>
        </p:nvSpPr>
        <p:spPr>
          <a:xfrm>
            <a:off x="1066800" y="105070"/>
            <a:ext cx="10058400" cy="1609344"/>
          </a:xfrm>
        </p:spPr>
        <p:txBody>
          <a:bodyPr/>
          <a:lstStyle/>
          <a:p>
            <a:pPr algn="ctr"/>
            <a:r>
              <a:rPr lang="en-US" dirty="0"/>
              <a:t>Results/Simulations</a:t>
            </a:r>
          </a:p>
        </p:txBody>
      </p:sp>
      <p:sp>
        <p:nvSpPr>
          <p:cNvPr id="3" name="Content Placeholder 2">
            <a:extLst>
              <a:ext uri="{FF2B5EF4-FFF2-40B4-BE49-F238E27FC236}">
                <a16:creationId xmlns:a16="http://schemas.microsoft.com/office/drawing/2014/main" id="{554B1854-F7F7-C7E6-AE2E-FAE250765FD7}"/>
              </a:ext>
            </a:extLst>
          </p:cNvPr>
          <p:cNvSpPr>
            <a:spLocks noGrp="1"/>
          </p:cNvSpPr>
          <p:nvPr>
            <p:ph idx="1"/>
          </p:nvPr>
        </p:nvSpPr>
        <p:spPr>
          <a:xfrm>
            <a:off x="0" y="698739"/>
            <a:ext cx="2208362" cy="3660816"/>
          </a:xfrm>
        </p:spPr>
        <p:txBody>
          <a:bodyPr/>
          <a:lstStyle/>
          <a:p>
            <a:r>
              <a:rPr lang="en-US" dirty="0"/>
              <a:t>GUI &amp;EXCEPTION HANDLING:</a:t>
            </a:r>
          </a:p>
        </p:txBody>
      </p:sp>
      <p:pic>
        <p:nvPicPr>
          <p:cNvPr id="5" name="Picture 4">
            <a:extLst>
              <a:ext uri="{FF2B5EF4-FFF2-40B4-BE49-F238E27FC236}">
                <a16:creationId xmlns:a16="http://schemas.microsoft.com/office/drawing/2014/main" id="{8EC7D5EC-66E5-3C02-D43A-654F4A1E0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196" y="1985628"/>
            <a:ext cx="6022804" cy="3761116"/>
          </a:xfrm>
          <a:prstGeom prst="rect">
            <a:avLst/>
          </a:prstGeom>
        </p:spPr>
      </p:pic>
      <p:pic>
        <p:nvPicPr>
          <p:cNvPr id="8" name="Picture 7">
            <a:extLst>
              <a:ext uri="{FF2B5EF4-FFF2-40B4-BE49-F238E27FC236}">
                <a16:creationId xmlns:a16="http://schemas.microsoft.com/office/drawing/2014/main" id="{D304D2E4-6F87-9A0C-A7A6-7C53B0345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3404"/>
            <a:ext cx="6022805" cy="3761116"/>
          </a:xfrm>
          <a:prstGeom prst="rect">
            <a:avLst/>
          </a:prstGeom>
        </p:spPr>
      </p:pic>
    </p:spTree>
    <p:extLst>
      <p:ext uri="{BB962C8B-B14F-4D97-AF65-F5344CB8AC3E}">
        <p14:creationId xmlns:p14="http://schemas.microsoft.com/office/powerpoint/2010/main" val="2368447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2385-6033-10AD-AB35-590E2AD79A93}"/>
              </a:ext>
            </a:extLst>
          </p:cNvPr>
          <p:cNvSpPr>
            <a:spLocks noGrp="1"/>
          </p:cNvSpPr>
          <p:nvPr>
            <p:ph type="title"/>
          </p:nvPr>
        </p:nvSpPr>
        <p:spPr>
          <a:xfrm>
            <a:off x="748147" y="-363298"/>
            <a:ext cx="10058400" cy="1609344"/>
          </a:xfrm>
        </p:spPr>
        <p:txBody>
          <a:bodyPr/>
          <a:lstStyle/>
          <a:p>
            <a:pPr algn="ctr"/>
            <a:r>
              <a:rPr lang="en-US" dirty="0"/>
              <a:t>Results/Simulations</a:t>
            </a:r>
          </a:p>
        </p:txBody>
      </p:sp>
      <p:sp>
        <p:nvSpPr>
          <p:cNvPr id="3" name="Content Placeholder 2">
            <a:extLst>
              <a:ext uri="{FF2B5EF4-FFF2-40B4-BE49-F238E27FC236}">
                <a16:creationId xmlns:a16="http://schemas.microsoft.com/office/drawing/2014/main" id="{554B1854-F7F7-C7E6-AE2E-FAE250765FD7}"/>
              </a:ext>
            </a:extLst>
          </p:cNvPr>
          <p:cNvSpPr>
            <a:spLocks noGrp="1"/>
          </p:cNvSpPr>
          <p:nvPr>
            <p:ph idx="1"/>
          </p:nvPr>
        </p:nvSpPr>
        <p:spPr>
          <a:xfrm>
            <a:off x="0" y="698739"/>
            <a:ext cx="2208362" cy="3660816"/>
          </a:xfrm>
        </p:spPr>
        <p:txBody>
          <a:bodyPr/>
          <a:lstStyle/>
          <a:p>
            <a:r>
              <a:rPr lang="en-US" dirty="0"/>
              <a:t>GUI &amp;EXCEPTION HANDLING:</a:t>
            </a:r>
          </a:p>
        </p:txBody>
      </p:sp>
      <p:pic>
        <p:nvPicPr>
          <p:cNvPr id="6" name="Picture 5">
            <a:extLst>
              <a:ext uri="{FF2B5EF4-FFF2-40B4-BE49-F238E27FC236}">
                <a16:creationId xmlns:a16="http://schemas.microsoft.com/office/drawing/2014/main" id="{C3F48FCA-BB79-EE3C-2B60-3D9C0D4C8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5010" y="820124"/>
            <a:ext cx="5993476" cy="3742802"/>
          </a:xfrm>
          <a:prstGeom prst="rect">
            <a:avLst/>
          </a:prstGeom>
        </p:spPr>
      </p:pic>
      <p:pic>
        <p:nvPicPr>
          <p:cNvPr id="9" name="Picture 8">
            <a:extLst>
              <a:ext uri="{FF2B5EF4-FFF2-40B4-BE49-F238E27FC236}">
                <a16:creationId xmlns:a16="http://schemas.microsoft.com/office/drawing/2014/main" id="{7247E3BA-DE72-000D-A29A-27970D65C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70" y="4700778"/>
            <a:ext cx="11348059" cy="1974342"/>
          </a:xfrm>
          <a:prstGeom prst="rect">
            <a:avLst/>
          </a:prstGeom>
        </p:spPr>
      </p:pic>
    </p:spTree>
    <p:extLst>
      <p:ext uri="{BB962C8B-B14F-4D97-AF65-F5344CB8AC3E}">
        <p14:creationId xmlns:p14="http://schemas.microsoft.com/office/powerpoint/2010/main" val="1743569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2385-6033-10AD-AB35-590E2AD79A93}"/>
              </a:ext>
            </a:extLst>
          </p:cNvPr>
          <p:cNvSpPr>
            <a:spLocks noGrp="1"/>
          </p:cNvSpPr>
          <p:nvPr>
            <p:ph type="title"/>
          </p:nvPr>
        </p:nvSpPr>
        <p:spPr>
          <a:xfrm>
            <a:off x="1066800" y="105070"/>
            <a:ext cx="10058400" cy="1609344"/>
          </a:xfrm>
        </p:spPr>
        <p:txBody>
          <a:bodyPr/>
          <a:lstStyle/>
          <a:p>
            <a:pPr algn="ctr"/>
            <a:r>
              <a:rPr lang="en-US" dirty="0"/>
              <a:t>Results/Simulations</a:t>
            </a:r>
          </a:p>
        </p:txBody>
      </p:sp>
      <p:sp>
        <p:nvSpPr>
          <p:cNvPr id="3" name="Content Placeholder 2">
            <a:extLst>
              <a:ext uri="{FF2B5EF4-FFF2-40B4-BE49-F238E27FC236}">
                <a16:creationId xmlns:a16="http://schemas.microsoft.com/office/drawing/2014/main" id="{554B1854-F7F7-C7E6-AE2E-FAE250765FD7}"/>
              </a:ext>
            </a:extLst>
          </p:cNvPr>
          <p:cNvSpPr>
            <a:spLocks noGrp="1"/>
          </p:cNvSpPr>
          <p:nvPr>
            <p:ph idx="1"/>
          </p:nvPr>
        </p:nvSpPr>
        <p:spPr>
          <a:xfrm>
            <a:off x="0" y="698739"/>
            <a:ext cx="2208362" cy="3660816"/>
          </a:xfrm>
        </p:spPr>
        <p:txBody>
          <a:bodyPr/>
          <a:lstStyle/>
          <a:p>
            <a:r>
              <a:rPr lang="en-US" dirty="0"/>
              <a:t>GUI &amp;EXCEPTION HANDLING:</a:t>
            </a:r>
          </a:p>
        </p:txBody>
      </p:sp>
      <p:pic>
        <p:nvPicPr>
          <p:cNvPr id="6" name="Picture 5">
            <a:extLst>
              <a:ext uri="{FF2B5EF4-FFF2-40B4-BE49-F238E27FC236}">
                <a16:creationId xmlns:a16="http://schemas.microsoft.com/office/drawing/2014/main" id="{CF7ACEDB-F0DE-7566-281D-39CD4ED26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664" y="1361936"/>
            <a:ext cx="8234672" cy="5142381"/>
          </a:xfrm>
          <a:prstGeom prst="rect">
            <a:avLst/>
          </a:prstGeom>
        </p:spPr>
      </p:pic>
    </p:spTree>
    <p:extLst>
      <p:ext uri="{BB962C8B-B14F-4D97-AF65-F5344CB8AC3E}">
        <p14:creationId xmlns:p14="http://schemas.microsoft.com/office/powerpoint/2010/main" val="1187875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1C2B-B2D2-EC91-CC7A-4A6E662E6C07}"/>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557BBF1D-D6DD-F631-0A0D-7D35FC3035FF}"/>
              </a:ext>
            </a:extLst>
          </p:cNvPr>
          <p:cNvSpPr>
            <a:spLocks noGrp="1"/>
          </p:cNvSpPr>
          <p:nvPr>
            <p:ph idx="1"/>
          </p:nvPr>
        </p:nvSpPr>
        <p:spPr>
          <a:xfrm>
            <a:off x="916930" y="1866066"/>
            <a:ext cx="10205222" cy="4507302"/>
          </a:xfrm>
        </p:spPr>
        <p:txBody>
          <a:bodyPr>
            <a:normAutofit fontScale="25000" lnSpcReduction="20000"/>
          </a:bodyPr>
          <a:lstStyle/>
          <a:p>
            <a:pPr marL="0" marR="0" algn="just">
              <a:lnSpc>
                <a:spcPct val="107000"/>
              </a:lnSpc>
              <a:spcBef>
                <a:spcPts val="0"/>
              </a:spcBef>
              <a:spcAft>
                <a:spcPts val="800"/>
              </a:spcAft>
            </a:pP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1. Bledsoe, W. (1996). “Face Recognition and Identification”. Technical Report, Panoramic Research, Inc.</a:t>
            </a:r>
          </a:p>
          <a:p>
            <a:pPr marL="0" marR="0" algn="just">
              <a:lnSpc>
                <a:spcPct val="107000"/>
              </a:lnSpc>
              <a:spcBef>
                <a:spcPts val="0"/>
              </a:spcBef>
              <a:spcAft>
                <a:spcPts val="800"/>
              </a:spcAft>
            </a:pP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6400" kern="100" dirty="0" err="1">
                <a:effectLst/>
                <a:latin typeface="Times New Roman" panose="02020603050405020304" pitchFamily="18" charset="0"/>
                <a:ea typeface="Calibri" panose="020F0502020204030204" pitchFamily="34" charset="0"/>
                <a:cs typeface="Times New Roman" panose="02020603050405020304" pitchFamily="18" charset="0"/>
              </a:rPr>
              <a:t>Belhumeur</a:t>
            </a: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 P. N., </a:t>
            </a:r>
            <a:r>
              <a:rPr lang="en-US" sz="6400" kern="100" dirty="0" err="1">
                <a:effectLst/>
                <a:latin typeface="Times New Roman" panose="02020603050405020304" pitchFamily="18" charset="0"/>
                <a:ea typeface="Calibri" panose="020F0502020204030204" pitchFamily="34" charset="0"/>
                <a:cs typeface="Times New Roman" panose="02020603050405020304" pitchFamily="18" charset="0"/>
              </a:rPr>
              <a:t>Hespanha</a:t>
            </a: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 J. P., &amp; Kriegman, D. J. (1997). "Eigenfaces vs. </a:t>
            </a:r>
            <a:r>
              <a:rPr lang="en-US" sz="6400" kern="100" dirty="0" err="1">
                <a:effectLst/>
                <a:latin typeface="Times New Roman" panose="02020603050405020304" pitchFamily="18" charset="0"/>
                <a:ea typeface="Calibri" panose="020F0502020204030204" pitchFamily="34" charset="0"/>
                <a:cs typeface="Times New Roman" panose="02020603050405020304" pitchFamily="18" charset="0"/>
              </a:rPr>
              <a:t>Fisherfaces</a:t>
            </a: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 Recognition using class specific linear projection." IEEE Transactions on Pattern Analysis and Machine Intelligence, 19(7), 711-720.</a:t>
            </a:r>
          </a:p>
          <a:p>
            <a:pPr marL="0" marR="0" algn="just">
              <a:lnSpc>
                <a:spcPct val="107000"/>
              </a:lnSpc>
              <a:spcBef>
                <a:spcPts val="0"/>
              </a:spcBef>
              <a:spcAft>
                <a:spcPts val="800"/>
              </a:spcAft>
            </a:pP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3. Face Recognition using OpenCV and Python: https://www.datacamp.com/community/tutorials/face-recognition-python-opencv</a:t>
            </a:r>
          </a:p>
          <a:p>
            <a:pPr marL="0" marR="0" algn="just">
              <a:lnSpc>
                <a:spcPct val="107000"/>
              </a:lnSpc>
              <a:spcBef>
                <a:spcPts val="0"/>
              </a:spcBef>
              <a:spcAft>
                <a:spcPts val="800"/>
              </a:spcAft>
            </a:pP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4. Hastie, T., </a:t>
            </a:r>
            <a:r>
              <a:rPr lang="en-US" sz="6400" kern="100" dirty="0" err="1">
                <a:effectLst/>
                <a:latin typeface="Times New Roman" panose="02020603050405020304" pitchFamily="18" charset="0"/>
                <a:ea typeface="Calibri" panose="020F0502020204030204" pitchFamily="34" charset="0"/>
                <a:cs typeface="Times New Roman" panose="02020603050405020304" pitchFamily="18" charset="0"/>
              </a:rPr>
              <a:t>Tibshirani</a:t>
            </a: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 R., &amp; Friedman, J. (2009). "The Elements of Statistical Learning: Data Mining, Inference, and Prediction." Springer.</a:t>
            </a:r>
          </a:p>
          <a:p>
            <a:pPr marL="0" marR="0" algn="just">
              <a:lnSpc>
                <a:spcPct val="107000"/>
              </a:lnSpc>
              <a:spcBef>
                <a:spcPts val="0"/>
              </a:spcBef>
              <a:spcAft>
                <a:spcPts val="800"/>
              </a:spcAft>
            </a:pP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5. Bishop, C. M. (2006). "Pattern Recognition and Machine Learning." Springer.</a:t>
            </a:r>
          </a:p>
          <a:p>
            <a:pPr marL="0" marR="0" algn="just">
              <a:lnSpc>
                <a:spcPct val="107000"/>
              </a:lnSpc>
              <a:spcBef>
                <a:spcPts val="0"/>
              </a:spcBef>
              <a:spcAft>
                <a:spcPts val="800"/>
              </a:spcAft>
            </a:pP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6. </a:t>
            </a:r>
            <a:r>
              <a:rPr lang="en-US" sz="6400" kern="100" dirty="0" err="1">
                <a:effectLst/>
                <a:latin typeface="Times New Roman" panose="02020603050405020304" pitchFamily="18" charset="0"/>
                <a:ea typeface="Calibri" panose="020F0502020204030204" pitchFamily="34" charset="0"/>
                <a:cs typeface="Times New Roman" panose="02020603050405020304" pitchFamily="18" charset="0"/>
              </a:rPr>
              <a:t>Haar</a:t>
            </a: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 Cascade Classifiers for Object Detection: </a:t>
            </a:r>
            <a:r>
              <a:rPr lang="en-US" sz="64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https://opencv-python-tutroals.readthedocs.io/en/latest/py_tutorials/py_objdetect/py_face_detection/py_face_detection.html</a:t>
            </a:r>
            <a:endParaRPr lang="en-US" sz="6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7. Pattern Recognition and Machine Learning by Christopher M. Bishop</a:t>
            </a:r>
          </a:p>
          <a:p>
            <a:pPr marL="0" marR="0" algn="just">
              <a:lnSpc>
                <a:spcPct val="107000"/>
              </a:lnSpc>
              <a:spcBef>
                <a:spcPts val="0"/>
              </a:spcBef>
              <a:spcAft>
                <a:spcPts val="800"/>
              </a:spcAft>
            </a:pP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8. K-Nearest Neighbors Algorithm Explained: </a:t>
            </a:r>
            <a:r>
              <a:rPr lang="en-US" sz="64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https://towardsdatascience.com/knn-algorithm-and-implementation-from-scratch-b9f9b739c02e</a:t>
            </a:r>
            <a:endParaRPr lang="en-US" sz="6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9. Hands-On Machine Learning with Scikit-Learn and TensorFlow by </a:t>
            </a:r>
            <a:r>
              <a:rPr lang="en-US" sz="6400" kern="100" dirty="0" err="1">
                <a:effectLst/>
                <a:latin typeface="Times New Roman" panose="02020603050405020304" pitchFamily="18" charset="0"/>
                <a:ea typeface="Calibri" panose="020F0502020204030204" pitchFamily="34" charset="0"/>
                <a:cs typeface="Times New Roman" panose="02020603050405020304" pitchFamily="18" charset="0"/>
              </a:rPr>
              <a:t>Aurélien</a:t>
            </a: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6400" kern="100" dirty="0" err="1">
                <a:effectLst/>
                <a:latin typeface="Times New Roman" panose="02020603050405020304" pitchFamily="18" charset="0"/>
                <a:ea typeface="Calibri" panose="020F0502020204030204" pitchFamily="34" charset="0"/>
                <a:cs typeface="Times New Roman" panose="02020603050405020304" pitchFamily="18" charset="0"/>
              </a:rPr>
              <a:t>Géron</a:t>
            </a:r>
            <a:endParaRPr lang="en-US" sz="6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800"/>
              </a:spcAft>
            </a:pPr>
            <a:r>
              <a:rPr lang="en-US" sz="6400" kern="100" dirty="0">
                <a:effectLst/>
                <a:latin typeface="Times New Roman" panose="02020603050405020304" pitchFamily="18" charset="0"/>
                <a:ea typeface="Calibri" panose="020F0502020204030204" pitchFamily="34" charset="0"/>
                <a:cs typeface="Times New Roman" panose="02020603050405020304" pitchFamily="18" charset="0"/>
              </a:rPr>
              <a:t>10. scikit-learn: Machine Learning in Python: </a:t>
            </a:r>
            <a:r>
              <a:rPr lang="en-US" sz="64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https://scikit-learn.org/</a:t>
            </a:r>
            <a:endParaRPr lang="en-US" sz="64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1122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1C2B-B2D2-EC91-CC7A-4A6E662E6C07}"/>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557BBF1D-D6DD-F631-0A0D-7D35FC3035FF}"/>
              </a:ext>
            </a:extLst>
          </p:cNvPr>
          <p:cNvSpPr>
            <a:spLocks noGrp="1"/>
          </p:cNvSpPr>
          <p:nvPr>
            <p:ph idx="1"/>
          </p:nvPr>
        </p:nvSpPr>
        <p:spPr>
          <a:xfrm>
            <a:off x="916930" y="1866066"/>
            <a:ext cx="10205222" cy="4507302"/>
          </a:xfrm>
        </p:spPr>
        <p:txBody>
          <a:bodyPr>
            <a:normAutofit fontScale="85000" lnSpcReduction="10000"/>
          </a:bodyPr>
          <a:lstStyle/>
          <a:p>
            <a:pPr marL="0" marR="0" indent="-182880" algn="just" rtl="0" eaLnBrk="1" latinLnBrk="0" hangingPunct="1">
              <a:lnSpc>
                <a:spcPct val="200000"/>
              </a:lnSpc>
              <a:spcBef>
                <a:spcPts val="0"/>
              </a:spcBef>
              <a:spcAft>
                <a:spcPts val="800"/>
              </a:spcAft>
              <a:buClr>
                <a:schemeClr val="accent1"/>
              </a:buClr>
              <a:buSzPct val="85000"/>
              <a:buFont typeface="Wingdings" panose="05000000000000000000" pitchFamily="2" charset="2"/>
              <a:buChar char="§"/>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 Tkinter GUI Application Development Blueprints by Bhaskar Chaudhary</a:t>
            </a:r>
            <a:endParaRPr lang="en-US" sz="1800" dirty="0">
              <a:effectLst/>
            </a:endParaRPr>
          </a:p>
          <a:p>
            <a:pPr marL="0" marR="0" indent="-182880" algn="just" rtl="0" eaLnBrk="1" latinLnBrk="0" hangingPunct="1">
              <a:lnSpc>
                <a:spcPct val="200000"/>
              </a:lnSpc>
              <a:spcBef>
                <a:spcPts val="0"/>
              </a:spcBef>
              <a:spcAft>
                <a:spcPts val="800"/>
              </a:spcAf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 The official GitHub repository of PILLOW provides access to the source code, issue tracker, and examples that can help you understand how the library works. </a:t>
            </a:r>
            <a:r>
              <a:rPr lang="en-US"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https://github.com/python-pillow/Pillowhttps://github.com/python-pillow/Pillow</a:t>
            </a:r>
            <a:endParaRPr lang="en-US" dirty="0">
              <a:effectLst/>
            </a:endParaRPr>
          </a:p>
          <a:p>
            <a:pPr marL="0" marR="0" indent="-182880" algn="just" rtl="0" eaLnBrk="1" latinLnBrk="0" hangingPunct="1">
              <a:lnSpc>
                <a:spcPct val="200000"/>
              </a:lnSpc>
              <a:spcBef>
                <a:spcPts val="0"/>
              </a:spcBef>
              <a:spcAft>
                <a:spcPts val="800"/>
              </a:spcAf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"Hands-On Machine Learning with Scikit-Learn,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Keras</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TensorFlow" by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Aurélien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Géron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endParaRPr>
          </a:p>
          <a:p>
            <a:pPr marL="0" marR="0" indent="-182880" algn="just" rtl="0" eaLnBrk="1" latinLnBrk="0" hangingPunct="1">
              <a:lnSpc>
                <a:spcPct val="200000"/>
              </a:lnSpc>
              <a:spcBef>
                <a:spcPts val="0"/>
              </a:spcBef>
              <a:spcAft>
                <a:spcPts val="800"/>
              </a:spcAf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 Deep Face Recognition" paper by Yaniv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Taigman</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et al.: </a:t>
            </a:r>
            <a:r>
              <a:rPr lang="en-US"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https://www.cs.toronto.edu/~ranzato/publications/taigman_cvpr14.pdf</a:t>
            </a:r>
            <a:endParaRPr lang="en-US" dirty="0">
              <a:effectLst/>
            </a:endParaRPr>
          </a:p>
          <a:p>
            <a:pPr marL="0" marR="0" indent="-182880" algn="just" rtl="0" eaLnBrk="1" latinLnBrk="0" hangingPunct="1">
              <a:lnSpc>
                <a:spcPct val="200000"/>
              </a:lnSpc>
              <a:spcBef>
                <a:spcPts val="0"/>
              </a:spcBef>
              <a:spcAft>
                <a:spcPts val="800"/>
              </a:spcAft>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FaceNet</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Unified Embedding for Face Recognition and Clustering" paper by Florian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Schroff</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et al.: </a:t>
            </a:r>
            <a:r>
              <a:rPr lang="en-US"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https://arxiv.org/abs/1503.03832</a:t>
            </a:r>
            <a:endParaRPr lang="en-US" dirty="0">
              <a:effectLst/>
            </a:endParaRPr>
          </a:p>
          <a:p>
            <a:endParaRPr lang="en-US" dirty="0"/>
          </a:p>
        </p:txBody>
      </p:sp>
    </p:spTree>
    <p:extLst>
      <p:ext uri="{BB962C8B-B14F-4D97-AF65-F5344CB8AC3E}">
        <p14:creationId xmlns:p14="http://schemas.microsoft.com/office/powerpoint/2010/main" val="422428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14A27-24B9-5B9C-44D1-E35F41CA0894}"/>
              </a:ext>
            </a:extLst>
          </p:cNvPr>
          <p:cNvSpPr>
            <a:spLocks noGrp="1"/>
          </p:cNvSpPr>
          <p:nvPr>
            <p:ph type="title"/>
          </p:nvPr>
        </p:nvSpPr>
        <p:spPr/>
        <p:txBody>
          <a:bodyPr/>
          <a:lstStyle/>
          <a:p>
            <a:pPr algn="ctr"/>
            <a:r>
              <a:rPr lang="en-US" dirty="0"/>
              <a:t>Group Member Information </a:t>
            </a:r>
          </a:p>
        </p:txBody>
      </p:sp>
      <p:sp>
        <p:nvSpPr>
          <p:cNvPr id="3" name="Content Placeholder 2">
            <a:extLst>
              <a:ext uri="{FF2B5EF4-FFF2-40B4-BE49-F238E27FC236}">
                <a16:creationId xmlns:a16="http://schemas.microsoft.com/office/drawing/2014/main" id="{DAA45E62-DF7B-0476-472A-05B6FFA6D062}"/>
              </a:ext>
            </a:extLst>
          </p:cNvPr>
          <p:cNvSpPr>
            <a:spLocks noGrp="1"/>
          </p:cNvSpPr>
          <p:nvPr>
            <p:ph idx="1"/>
          </p:nvPr>
        </p:nvSpPr>
        <p:spPr>
          <a:xfrm>
            <a:off x="3256095" y="3260252"/>
            <a:ext cx="10058400" cy="4050792"/>
          </a:xfrm>
        </p:spPr>
        <p:txBody>
          <a:bodyPr/>
          <a:lstStyle/>
          <a:p>
            <a:r>
              <a:rPr lang="en-US" dirty="0"/>
              <a:t>TALLURI JOHN EMMANUEL RAJ (700742724)</a:t>
            </a:r>
          </a:p>
          <a:p>
            <a:r>
              <a:rPr lang="en-US" dirty="0"/>
              <a:t>CRN: 30460</a:t>
            </a:r>
          </a:p>
          <a:p>
            <a:r>
              <a:rPr lang="en-US" dirty="0"/>
              <a:t>ML: CS-5710</a:t>
            </a:r>
          </a:p>
          <a:p>
            <a:endParaRPr lang="en-US" dirty="0"/>
          </a:p>
        </p:txBody>
      </p:sp>
    </p:spTree>
    <p:extLst>
      <p:ext uri="{BB962C8B-B14F-4D97-AF65-F5344CB8AC3E}">
        <p14:creationId xmlns:p14="http://schemas.microsoft.com/office/powerpoint/2010/main" val="3851794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8AB-756E-216D-7688-44D5F83AB4E2}"/>
              </a:ext>
            </a:extLst>
          </p:cNvPr>
          <p:cNvSpPr>
            <a:spLocks noGrp="1"/>
          </p:cNvSpPr>
          <p:nvPr>
            <p:ph type="title"/>
          </p:nvPr>
        </p:nvSpPr>
        <p:spPr/>
        <p:txBody>
          <a:bodyPr/>
          <a:lstStyle/>
          <a:p>
            <a:pPr algn="ctr"/>
            <a:r>
              <a:rPr lang="en-US" dirty="0"/>
              <a:t>Role/Responsibilities and Contribution in project</a:t>
            </a:r>
          </a:p>
        </p:txBody>
      </p:sp>
      <p:sp>
        <p:nvSpPr>
          <p:cNvPr id="3" name="Content Placeholder 2">
            <a:extLst>
              <a:ext uri="{FF2B5EF4-FFF2-40B4-BE49-F238E27FC236}">
                <a16:creationId xmlns:a16="http://schemas.microsoft.com/office/drawing/2014/main" id="{D32D92D8-130B-6BB8-96EA-EAA47CA600B6}"/>
              </a:ext>
            </a:extLst>
          </p:cNvPr>
          <p:cNvSpPr>
            <a:spLocks noGrp="1"/>
          </p:cNvSpPr>
          <p:nvPr>
            <p:ph idx="1"/>
          </p:nvPr>
        </p:nvSpPr>
        <p:spPr>
          <a:xfrm>
            <a:off x="1066800" y="2449212"/>
            <a:ext cx="10058400" cy="4050792"/>
          </a:xfrm>
        </p:spPr>
        <p:txBody>
          <a:bodyPr/>
          <a:lstStyle/>
          <a:p>
            <a:r>
              <a:rPr lang="en-US" dirty="0"/>
              <a:t>Word Documentation</a:t>
            </a:r>
          </a:p>
          <a:p>
            <a:r>
              <a:rPr lang="en-US" dirty="0"/>
              <a:t>Final Increment Documentation</a:t>
            </a:r>
          </a:p>
          <a:p>
            <a:r>
              <a:rPr lang="en-US" dirty="0"/>
              <a:t>Coding and Test Casing</a:t>
            </a:r>
          </a:p>
          <a:p>
            <a:r>
              <a:rPr lang="en-US" dirty="0"/>
              <a:t>Presentation</a:t>
            </a:r>
          </a:p>
          <a:p>
            <a:r>
              <a:rPr lang="en-US" dirty="0"/>
              <a:t>GitHub Upload</a:t>
            </a:r>
          </a:p>
          <a:p>
            <a:r>
              <a:rPr lang="en-US" dirty="0"/>
              <a:t>Data Collection</a:t>
            </a:r>
          </a:p>
          <a:p>
            <a:r>
              <a:rPr lang="en-US" dirty="0"/>
              <a:t>Final Output Verification</a:t>
            </a:r>
          </a:p>
        </p:txBody>
      </p:sp>
      <p:sp>
        <p:nvSpPr>
          <p:cNvPr id="5" name="Right Brace 4">
            <a:extLst>
              <a:ext uri="{FF2B5EF4-FFF2-40B4-BE49-F238E27FC236}">
                <a16:creationId xmlns:a16="http://schemas.microsoft.com/office/drawing/2014/main" id="{D7B80D1A-0830-39EC-2DB9-A773649925FB}"/>
              </a:ext>
            </a:extLst>
          </p:cNvPr>
          <p:cNvSpPr/>
          <p:nvPr/>
        </p:nvSpPr>
        <p:spPr>
          <a:xfrm>
            <a:off x="5434642" y="2277374"/>
            <a:ext cx="661358" cy="318314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B8BC6F3E-76DF-1D4D-A2D9-AB1120B4266A}"/>
              </a:ext>
            </a:extLst>
          </p:cNvPr>
          <p:cNvSpPr txBox="1"/>
          <p:nvPr/>
        </p:nvSpPr>
        <p:spPr>
          <a:xfrm>
            <a:off x="6228273" y="3607337"/>
            <a:ext cx="5529532" cy="523220"/>
          </a:xfrm>
          <a:prstGeom prst="rect">
            <a:avLst/>
          </a:prstGeom>
          <a:noFill/>
        </p:spPr>
        <p:txBody>
          <a:bodyPr wrap="square" rtlCol="0">
            <a:spAutoFit/>
          </a:bodyPr>
          <a:lstStyle/>
          <a:p>
            <a:r>
              <a:rPr lang="en-US" sz="2800" dirty="0"/>
              <a:t>John Emmanuel (700742724)</a:t>
            </a:r>
          </a:p>
        </p:txBody>
      </p:sp>
    </p:spTree>
    <p:extLst>
      <p:ext uri="{BB962C8B-B14F-4D97-AF65-F5344CB8AC3E}">
        <p14:creationId xmlns:p14="http://schemas.microsoft.com/office/powerpoint/2010/main" val="3801883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8EFE-A78A-08F7-55F0-C2693705BC7D}"/>
              </a:ext>
            </a:extLst>
          </p:cNvPr>
          <p:cNvSpPr>
            <a:spLocks noGrp="1"/>
          </p:cNvSpPr>
          <p:nvPr>
            <p:ph type="title"/>
          </p:nvPr>
        </p:nvSpPr>
        <p:spPr/>
        <p:txBody>
          <a:bodyPr/>
          <a:lstStyle/>
          <a:p>
            <a:pPr algn="ctr"/>
            <a:r>
              <a:rPr lang="en-US" dirty="0"/>
              <a:t>Motivation</a:t>
            </a:r>
          </a:p>
        </p:txBody>
      </p:sp>
      <p:sp>
        <p:nvSpPr>
          <p:cNvPr id="3" name="Content Placeholder 2">
            <a:extLst>
              <a:ext uri="{FF2B5EF4-FFF2-40B4-BE49-F238E27FC236}">
                <a16:creationId xmlns:a16="http://schemas.microsoft.com/office/drawing/2014/main" id="{AB6CE1A7-E0D7-AAA8-CE25-EE4F04D3CA8E}"/>
              </a:ext>
            </a:extLst>
          </p:cNvPr>
          <p:cNvSpPr>
            <a:spLocks noGrp="1"/>
          </p:cNvSpPr>
          <p:nvPr>
            <p:ph idx="1"/>
          </p:nvPr>
        </p:nvSpPr>
        <p:spPr>
          <a:xfrm>
            <a:off x="1066800" y="1836736"/>
            <a:ext cx="10058400" cy="4050792"/>
          </a:xfrm>
        </p:spPr>
        <p:txBody>
          <a:bodyPr>
            <a:normAutofit fontScale="92500"/>
          </a:bodyPr>
          <a:lstStyle/>
          <a:p>
            <a:pPr algn="just"/>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Face recognition has numerous practical applications, including security systems, access control, surveillance, and personalized user experiences. The motivation behind this project is, by using this facial recognition one can gain easy access to their specified roles using their facial data rather than an input text which is not a reliable way to access a highly confidential data or role. The main motivation doing this using KNN is its simplicity, efficacy, and adaptability for classification tasks are the driving forces behind its use in face recognition. The main justifications would be KNN is a Straightforward and Natural Method, it’s Effective in High-Dimensional Spaces, Non-parametric Learning and its Resistance to Change. </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58533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0F52-F988-1B7C-D7CE-CA67E48CA541}"/>
              </a:ext>
            </a:extLst>
          </p:cNvPr>
          <p:cNvSpPr>
            <a:spLocks noGrp="1"/>
          </p:cNvSpPr>
          <p:nvPr>
            <p:ph type="title"/>
          </p:nvPr>
        </p:nvSpPr>
        <p:spPr/>
        <p:txBody>
          <a:bodyPr/>
          <a:lstStyle/>
          <a:p>
            <a:pPr algn="ctr"/>
            <a:r>
              <a:rPr lang="en-US" dirty="0"/>
              <a:t>Objectives </a:t>
            </a:r>
          </a:p>
        </p:txBody>
      </p:sp>
      <p:sp>
        <p:nvSpPr>
          <p:cNvPr id="3" name="Content Placeholder 2">
            <a:extLst>
              <a:ext uri="{FF2B5EF4-FFF2-40B4-BE49-F238E27FC236}">
                <a16:creationId xmlns:a16="http://schemas.microsoft.com/office/drawing/2014/main" id="{B4653D83-4E6E-054A-3BA6-A6ED639E0B82}"/>
              </a:ext>
            </a:extLst>
          </p:cNvPr>
          <p:cNvSpPr>
            <a:spLocks noGrp="1"/>
          </p:cNvSpPr>
          <p:nvPr>
            <p:ph idx="1"/>
          </p:nvPr>
        </p:nvSpPr>
        <p:spPr>
          <a:xfrm>
            <a:off x="1066800" y="1983385"/>
            <a:ext cx="10058400" cy="4050792"/>
          </a:xfrm>
        </p:spPr>
        <p:txBody>
          <a:bodyPr>
            <a:normAutofit fontScale="92500"/>
          </a:bodyPr>
          <a:lstStyle/>
          <a:p>
            <a:pPr algn="just"/>
            <a:r>
              <a:rPr lang="en-US" sz="2600" kern="100" dirty="0">
                <a:latin typeface="Times New Roman" panose="02020603050405020304" pitchFamily="18" charset="0"/>
                <a:ea typeface="Calibri" panose="020F0502020204030204" pitchFamily="34" charset="0"/>
                <a:cs typeface="Times New Roman" panose="02020603050405020304" pitchFamily="18" charset="0"/>
              </a:rPr>
              <a:t>The main objective of this project is to develop a robust face recognition system that can accurately identify individuals in real-time using the stored face details. The algorithm uses the KNN to match the extracted features of the input face and match it with the one that has the most similar facial features in the database. The K-nearest neighbors (KNN) method is a face recognition technique that aims to create a system that can properly recognize and categorize people based on their facial attributes. Face recognition can be performed using KNN, a well-liked machine learning method for classification problems, by comparing the distances between feature vectors of known faces and an unknown face to identify the most similar faces. The important goal is to achieve high accuracy and in an efficient programming structure allowing for a domain to have a quick and reliable recognition of individuals.</a:t>
            </a:r>
          </a:p>
          <a:p>
            <a:pPr algn="just"/>
            <a:endParaRPr lang="en-US" dirty="0"/>
          </a:p>
        </p:txBody>
      </p:sp>
    </p:spTree>
    <p:extLst>
      <p:ext uri="{BB962C8B-B14F-4D97-AF65-F5344CB8AC3E}">
        <p14:creationId xmlns:p14="http://schemas.microsoft.com/office/powerpoint/2010/main" val="215840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8090-BAE8-468B-BB86-37A2150DBEEF}"/>
              </a:ext>
            </a:extLst>
          </p:cNvPr>
          <p:cNvSpPr>
            <a:spLocks noGrp="1"/>
          </p:cNvSpPr>
          <p:nvPr>
            <p:ph type="title"/>
          </p:nvPr>
        </p:nvSpPr>
        <p:spPr/>
        <p:txBody>
          <a:bodyPr/>
          <a:lstStyle/>
          <a:p>
            <a:pPr algn="ctr"/>
            <a:r>
              <a:rPr lang="en-US" dirty="0"/>
              <a:t>Related work</a:t>
            </a:r>
          </a:p>
        </p:txBody>
      </p:sp>
      <p:sp>
        <p:nvSpPr>
          <p:cNvPr id="3" name="Content Placeholder 2">
            <a:extLst>
              <a:ext uri="{FF2B5EF4-FFF2-40B4-BE49-F238E27FC236}">
                <a16:creationId xmlns:a16="http://schemas.microsoft.com/office/drawing/2014/main" id="{F71E229C-B8FE-D118-61AF-A9C1ED17ADEA}"/>
              </a:ext>
            </a:extLst>
          </p:cNvPr>
          <p:cNvSpPr>
            <a:spLocks noGrp="1"/>
          </p:cNvSpPr>
          <p:nvPr>
            <p:ph idx="1"/>
          </p:nvPr>
        </p:nvSpPr>
        <p:spPr>
          <a:xfrm>
            <a:off x="1063752" y="1813837"/>
            <a:ext cx="10058400" cy="4050792"/>
          </a:xfrm>
        </p:spPr>
        <p:txBody>
          <a:bodyPr>
            <a:normAutofit/>
          </a:bodyPr>
          <a:lstStyle/>
          <a:p>
            <a:r>
              <a:rPr lang="en-US" sz="2400" kern="100" dirty="0">
                <a:latin typeface="Times New Roman" panose="02020603050405020304" pitchFamily="18" charset="0"/>
                <a:ea typeface="Calibri" panose="020F0502020204030204" pitchFamily="34" charset="0"/>
                <a:cs typeface="Times New Roman" panose="02020603050405020304" pitchFamily="18" charset="0"/>
              </a:rPr>
              <a:t>I have used the KN-Nearest Neighbor Algorithm to generate an GUI based application that uses OpenCV to access the visual peripherals.</a:t>
            </a:r>
          </a:p>
          <a:p>
            <a:r>
              <a:rPr lang="en-US" sz="2400" kern="100" dirty="0">
                <a:latin typeface="Times New Roman" panose="02020603050405020304" pitchFamily="18" charset="0"/>
                <a:ea typeface="Calibri" panose="020F0502020204030204" pitchFamily="34" charset="0"/>
                <a:cs typeface="Times New Roman" panose="02020603050405020304" pitchFamily="18" charset="0"/>
              </a:rPr>
              <a:t>I have also used other modules such as pickle, os, numpy, tkinter, PIL to perform and enable various functionalities to the my algorithm</a:t>
            </a:r>
          </a:p>
          <a:p>
            <a:r>
              <a:rPr lang="en-US" sz="2400" kern="100" dirty="0">
                <a:latin typeface="Times New Roman" panose="02020603050405020304" pitchFamily="18" charset="0"/>
                <a:ea typeface="Calibri" panose="020F0502020204030204" pitchFamily="34" charset="0"/>
                <a:cs typeface="Times New Roman" panose="02020603050405020304" pitchFamily="18" charset="0"/>
              </a:rPr>
              <a:t>The overall main  goal of the project is recognize the presence or grant authentication to an individual to the specified role by scanning the facial details of the person and storing them in the database and when tried to invoke authentication the algorithm will try to scan the face and tries find the similar data if available in the database and show the  name of the person as output with a box around their face and name being displayed beside.</a:t>
            </a:r>
          </a:p>
        </p:txBody>
      </p:sp>
    </p:spTree>
    <p:extLst>
      <p:ext uri="{BB962C8B-B14F-4D97-AF65-F5344CB8AC3E}">
        <p14:creationId xmlns:p14="http://schemas.microsoft.com/office/powerpoint/2010/main" val="787137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8090-BAE8-468B-BB86-37A2150DBEEF}"/>
              </a:ext>
            </a:extLst>
          </p:cNvPr>
          <p:cNvSpPr>
            <a:spLocks noGrp="1"/>
          </p:cNvSpPr>
          <p:nvPr>
            <p:ph type="title"/>
          </p:nvPr>
        </p:nvSpPr>
        <p:spPr/>
        <p:txBody>
          <a:bodyPr/>
          <a:lstStyle/>
          <a:p>
            <a:pPr algn="ctr"/>
            <a:r>
              <a:rPr lang="en-US" dirty="0"/>
              <a:t>Related work</a:t>
            </a:r>
          </a:p>
        </p:txBody>
      </p:sp>
      <p:sp>
        <p:nvSpPr>
          <p:cNvPr id="3" name="Content Placeholder 2">
            <a:extLst>
              <a:ext uri="{FF2B5EF4-FFF2-40B4-BE49-F238E27FC236}">
                <a16:creationId xmlns:a16="http://schemas.microsoft.com/office/drawing/2014/main" id="{F71E229C-B8FE-D118-61AF-A9C1ED17ADEA}"/>
              </a:ext>
            </a:extLst>
          </p:cNvPr>
          <p:cNvSpPr>
            <a:spLocks noGrp="1"/>
          </p:cNvSpPr>
          <p:nvPr>
            <p:ph idx="1"/>
          </p:nvPr>
        </p:nvSpPr>
        <p:spPr>
          <a:xfrm>
            <a:off x="1063752" y="1813837"/>
            <a:ext cx="10058400" cy="4050792"/>
          </a:xfrm>
        </p:spPr>
        <p:txBody>
          <a:bodyPr>
            <a:normAutofit/>
          </a:bodyPr>
          <a:lstStyle/>
          <a:p>
            <a:endParaRPr lang="en-US" dirty="0"/>
          </a:p>
          <a:p>
            <a:r>
              <a:rPr lang="en-US" sz="2400" kern="100" dirty="0">
                <a:latin typeface="Times New Roman" panose="02020603050405020304" pitchFamily="18" charset="0"/>
                <a:ea typeface="Calibri" panose="020F0502020204030204" pitchFamily="34" charset="0"/>
                <a:cs typeface="Times New Roman" panose="02020603050405020304" pitchFamily="18" charset="0"/>
              </a:rPr>
              <a:t>The GUI allows users to perform different actions. The "ADD NEW FACE DATA" button triggers the `add_data()` function to capture and store face data. The "NAMES IN DATABASE" button displays the stored names in the console. Finally, the "START RECOGNIZING" button checks if there is data available in the database and then initiates the face recognition process.</a:t>
            </a:r>
          </a:p>
          <a:p>
            <a:endParaRPr lang="en-US" sz="2400" kern="100" dirty="0">
              <a:latin typeface="Times New Roman" panose="02020603050405020304" pitchFamily="18" charset="0"/>
              <a:ea typeface="Calibri" panose="020F0502020204030204" pitchFamily="34" charset="0"/>
              <a:cs typeface="Times New Roman" panose="02020603050405020304" pitchFamily="18" charset="0"/>
            </a:endParaRPr>
          </a:p>
          <a:p>
            <a:r>
              <a:rPr lang="en-US" sz="2400" kern="100" dirty="0">
                <a:latin typeface="Times New Roman" panose="02020603050405020304" pitchFamily="18" charset="0"/>
                <a:ea typeface="Calibri" panose="020F0502020204030204" pitchFamily="34" charset="0"/>
                <a:cs typeface="Times New Roman" panose="02020603050405020304" pitchFamily="18" charset="0"/>
              </a:rPr>
              <a:t>Overall, the algorithm has a high efficiency and accuracy and has a decent GUI to perform actions on the code without all being the console interaction</a:t>
            </a:r>
          </a:p>
        </p:txBody>
      </p:sp>
    </p:spTree>
    <p:extLst>
      <p:ext uri="{BB962C8B-B14F-4D97-AF65-F5344CB8AC3E}">
        <p14:creationId xmlns:p14="http://schemas.microsoft.com/office/powerpoint/2010/main" val="2457276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0A97B-2934-BA9F-BFBF-FAF57BA609BE}"/>
              </a:ext>
            </a:extLst>
          </p:cNvPr>
          <p:cNvSpPr>
            <a:spLocks noGrp="1"/>
          </p:cNvSpPr>
          <p:nvPr>
            <p:ph type="title"/>
          </p:nvPr>
        </p:nvSpPr>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373B5C4B-CB0D-DC56-40F6-96B873C60689}"/>
              </a:ext>
            </a:extLst>
          </p:cNvPr>
          <p:cNvSpPr>
            <a:spLocks noGrp="1"/>
          </p:cNvSpPr>
          <p:nvPr>
            <p:ph idx="1"/>
          </p:nvPr>
        </p:nvSpPr>
        <p:spPr>
          <a:xfrm>
            <a:off x="820189" y="1680834"/>
            <a:ext cx="10301963" cy="4753218"/>
          </a:xfrm>
        </p:spPr>
        <p:txBody>
          <a:bodyPr>
            <a:noAutofit/>
          </a:bodyPr>
          <a:lstStyle/>
          <a:p>
            <a:r>
              <a:rPr lang="en-US" sz="2400" kern="100" dirty="0">
                <a:latin typeface="Times New Roman" panose="02020603050405020304" pitchFamily="18" charset="0"/>
                <a:ea typeface="Calibri" panose="020F0502020204030204" pitchFamily="34" charset="0"/>
                <a:cs typeface="Times New Roman" panose="02020603050405020304" pitchFamily="18" charset="0"/>
              </a:rPr>
              <a:t>Title: Face Recognition Using K-Nearest Neighbors Algorithm and OpenCV</a:t>
            </a:r>
          </a:p>
          <a:p>
            <a:r>
              <a:rPr lang="en-US" sz="2400" kern="100" dirty="0">
                <a:latin typeface="Times New Roman" panose="02020603050405020304" pitchFamily="18" charset="0"/>
                <a:ea typeface="Calibri" panose="020F0502020204030204" pitchFamily="34" charset="0"/>
                <a:cs typeface="Times New Roman" panose="02020603050405020304" pitchFamily="18" charset="0"/>
              </a:rPr>
              <a:t>Problem Statement:</a:t>
            </a:r>
          </a:p>
          <a:p>
            <a:r>
              <a:rPr lang="en-US" sz="2400" kern="100" dirty="0">
                <a:latin typeface="Times New Roman" panose="02020603050405020304" pitchFamily="18" charset="0"/>
                <a:ea typeface="Calibri" panose="020F0502020204030204" pitchFamily="34" charset="0"/>
                <a:cs typeface="Times New Roman" panose="02020603050405020304" pitchFamily="18" charset="0"/>
              </a:rPr>
              <a:t>The aim of this project is to develop a face recognition system using the K-Nearest Neighbors (KNN) algorithm and OpenCV library. The system should be able to accurately recognize and classify individuals based on their facial features in real-time video streams or static images. The project seeks to address the following challenges:</a:t>
            </a:r>
          </a:p>
          <a:p>
            <a:r>
              <a:rPr lang="en-US" sz="2400" kern="100" dirty="0">
                <a:latin typeface="Times New Roman" panose="02020603050405020304" pitchFamily="18" charset="0"/>
                <a:ea typeface="Calibri" panose="020F0502020204030204" pitchFamily="34" charset="0"/>
                <a:cs typeface="Times New Roman" panose="02020603050405020304" pitchFamily="18" charset="0"/>
              </a:rPr>
              <a:t>Face Detection, Feature Extraction, Face Classification, Real-time Performance, Accuracy, Robustness User Interface</a:t>
            </a:r>
          </a:p>
          <a:p>
            <a:r>
              <a:rPr lang="en-US" sz="2400" kern="100" dirty="0">
                <a:latin typeface="Times New Roman" panose="02020603050405020304" pitchFamily="18" charset="0"/>
                <a:ea typeface="Calibri" panose="020F0502020204030204" pitchFamily="34" charset="0"/>
                <a:cs typeface="Times New Roman" panose="02020603050405020304" pitchFamily="18" charset="0"/>
              </a:rPr>
              <a:t>By addressing these challenges, the project aims to create a robust and efficient face recognition system using the KNN algorithm and OpenCV, with potential applications in security, access control, surveillance, and human-computer interaction.</a:t>
            </a:r>
          </a:p>
        </p:txBody>
      </p:sp>
    </p:spTree>
    <p:extLst>
      <p:ext uri="{BB962C8B-B14F-4D97-AF65-F5344CB8AC3E}">
        <p14:creationId xmlns:p14="http://schemas.microsoft.com/office/powerpoint/2010/main" val="966207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85BD-F493-F1CE-B857-C91C6F81B771}"/>
              </a:ext>
            </a:extLst>
          </p:cNvPr>
          <p:cNvSpPr>
            <a:spLocks noGrp="1"/>
          </p:cNvSpPr>
          <p:nvPr>
            <p:ph type="title"/>
          </p:nvPr>
        </p:nvSpPr>
        <p:spPr/>
        <p:txBody>
          <a:bodyPr/>
          <a:lstStyle/>
          <a:p>
            <a:pPr algn="ctr"/>
            <a:r>
              <a:rPr lang="en-US" dirty="0"/>
              <a:t>Proposed Solution</a:t>
            </a:r>
          </a:p>
        </p:txBody>
      </p:sp>
      <p:sp>
        <p:nvSpPr>
          <p:cNvPr id="3" name="Content Placeholder 2">
            <a:extLst>
              <a:ext uri="{FF2B5EF4-FFF2-40B4-BE49-F238E27FC236}">
                <a16:creationId xmlns:a16="http://schemas.microsoft.com/office/drawing/2014/main" id="{3D719FD7-C827-D03B-7F3F-511523DEA636}"/>
              </a:ext>
            </a:extLst>
          </p:cNvPr>
          <p:cNvSpPr>
            <a:spLocks noGrp="1"/>
          </p:cNvSpPr>
          <p:nvPr>
            <p:ph idx="1"/>
          </p:nvPr>
        </p:nvSpPr>
        <p:spPr>
          <a:xfrm>
            <a:off x="828779" y="1813837"/>
            <a:ext cx="10058400" cy="4050792"/>
          </a:xfrm>
        </p:spPr>
        <p:txBody>
          <a:bodyPr>
            <a:normAutofit fontScale="92500"/>
          </a:bodyPr>
          <a:lstStyle/>
          <a:p>
            <a:r>
              <a:rPr lang="en-US" sz="2400" kern="100" dirty="0">
                <a:latin typeface="Times New Roman" panose="02020603050405020304" pitchFamily="18" charset="0"/>
                <a:ea typeface="Calibri" panose="020F0502020204030204" pitchFamily="34" charset="0"/>
                <a:cs typeface="Times New Roman" panose="02020603050405020304" pitchFamily="18" charset="0"/>
              </a:rPr>
              <a:t>The project implementation involves several steps. At first, we import all the required libraries such as OpenCV, NumPy, Pickle and KN-Neighbor classifier from scikit library. The face data is then used to train a KNN classifier, where each face is represented by a feature vector and it accumulates the vectorized values for the comparison. During the recognition phase, the system captures video frames, detects faces using a </a:t>
            </a:r>
            <a:r>
              <a:rPr lang="en-US" sz="2400" kern="100" dirty="0" err="1">
                <a:latin typeface="Times New Roman" panose="02020603050405020304" pitchFamily="18" charset="0"/>
                <a:ea typeface="Calibri" panose="020F0502020204030204" pitchFamily="34" charset="0"/>
                <a:cs typeface="Times New Roman" panose="02020603050405020304" pitchFamily="18" charset="0"/>
              </a:rPr>
              <a:t>Haar</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cascade classifier, extracts feature from the detected faces, and matches them against the features in the trained KNN model. The recognized individuals are displayed on the video capture box, along with bounding boxes around their faces and their names displayed. This identification can be used for several purposes and one of which is gathering large attendance in any domain in mere seconds which could save potential time and effort, thus leaving more time for important activities. The interpreter used is PyCharm as I wanted to store the modules in my personal computer rather than having them online if I went with Google Collab</a:t>
            </a:r>
          </a:p>
          <a:p>
            <a:endParaRPr lang="en-US" dirty="0"/>
          </a:p>
        </p:txBody>
      </p:sp>
    </p:spTree>
    <p:extLst>
      <p:ext uri="{BB962C8B-B14F-4D97-AF65-F5344CB8AC3E}">
        <p14:creationId xmlns:p14="http://schemas.microsoft.com/office/powerpoint/2010/main" val="650506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103</TotalTime>
  <Words>1316</Words>
  <Application>Microsoft Office PowerPoint</Application>
  <PresentationFormat>Widescreen</PresentationFormat>
  <Paragraphs>66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Rockwell</vt:lpstr>
      <vt:lpstr>Rockwell Condensed</vt:lpstr>
      <vt:lpstr>Times New Roman</vt:lpstr>
      <vt:lpstr>Wingdings</vt:lpstr>
      <vt:lpstr>Wood Type</vt:lpstr>
      <vt:lpstr>FACE RECOGNITION USING KNN &amp; OPENCV Final Project of MACHINE LEARNING </vt:lpstr>
      <vt:lpstr>Group Member Information </vt:lpstr>
      <vt:lpstr>Role/Responsibilities and Contribution in project</vt:lpstr>
      <vt:lpstr>Motivation</vt:lpstr>
      <vt:lpstr>Objectives </vt:lpstr>
      <vt:lpstr>Related work</vt:lpstr>
      <vt:lpstr>Related work</vt:lpstr>
      <vt:lpstr>Problem Statement</vt:lpstr>
      <vt:lpstr>Proposed Solution</vt:lpstr>
      <vt:lpstr>Results/Simulations</vt:lpstr>
      <vt:lpstr>Results/Simulations</vt:lpstr>
      <vt:lpstr>Results/Simulations</vt:lpstr>
      <vt:lpstr>Results/Simulations</vt:lpstr>
      <vt:lpstr>Results/Simulations</vt:lpstr>
      <vt:lpstr>Results/Simulations</vt:lpstr>
      <vt:lpstr>Results/Simulations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USING KNN &amp; OPENCV MACHINE LEARNING FNAL PROJECY </dc:title>
  <dc:creator>John</dc:creator>
  <cp:lastModifiedBy>John</cp:lastModifiedBy>
  <cp:revision>4</cp:revision>
  <dcterms:created xsi:type="dcterms:W3CDTF">2023-06-20T01:41:57Z</dcterms:created>
  <dcterms:modified xsi:type="dcterms:W3CDTF">2023-06-20T03:25:50Z</dcterms:modified>
</cp:coreProperties>
</file>